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7" r:id="rId3"/>
    <p:sldId id="277" r:id="rId4"/>
    <p:sldId id="272" r:id="rId5"/>
    <p:sldId id="264" r:id="rId6"/>
    <p:sldId id="262" r:id="rId7"/>
    <p:sldId id="263" r:id="rId8"/>
    <p:sldId id="260" r:id="rId9"/>
    <p:sldId id="257" r:id="rId10"/>
    <p:sldId id="268" r:id="rId11"/>
    <p:sldId id="258" r:id="rId12"/>
    <p:sldId id="271" r:id="rId13"/>
    <p:sldId id="273" r:id="rId14"/>
    <p:sldId id="274" r:id="rId15"/>
    <p:sldId id="275" r:id="rId16"/>
    <p:sldId id="276" r:id="rId17"/>
    <p:sldId id="278" r:id="rId18"/>
    <p:sldId id="269" r:id="rId19"/>
    <p:sldId id="261" r:id="rId20"/>
    <p:sldId id="265" r:id="rId21"/>
    <p:sldId id="270" r:id="rId22"/>
    <p:sldId id="25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9E06AF-163D-47E4-97C0-1D7934C14EA5}" type="datetimeFigureOut">
              <a:rPr lang="en-US" smtClean="0"/>
              <a:t>6/8/2016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4EDA8A-0911-4CF8-8E7A-AC7F2BEC4A1C}" type="slidenum">
              <a:rPr lang="en-US" smtClean="0"/>
              <a:t>‹#›</a:t>
            </a:fld>
            <a:endParaRPr lang="en-US"/>
          </a:p>
        </p:txBody>
      </p:sp>
    </p:spTree>
    <p:extLst>
      <p:ext uri="{BB962C8B-B14F-4D97-AF65-F5344CB8AC3E}">
        <p14:creationId xmlns:p14="http://schemas.microsoft.com/office/powerpoint/2010/main" val="3812368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4EDA8A-0911-4CF8-8E7A-AC7F2BEC4A1C}" type="slidenum">
              <a:rPr lang="en-US" smtClean="0"/>
              <a:t>20</a:t>
            </a:fld>
            <a:endParaRPr lang="en-US"/>
          </a:p>
        </p:txBody>
      </p:sp>
    </p:spTree>
    <p:extLst>
      <p:ext uri="{BB962C8B-B14F-4D97-AF65-F5344CB8AC3E}">
        <p14:creationId xmlns:p14="http://schemas.microsoft.com/office/powerpoint/2010/main" val="1356382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D5551B-A9C3-43C9-B68E-F6A004C5042B}" type="datetimeFigureOut">
              <a:rPr lang="en-US" smtClean="0"/>
              <a:t>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1046760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5551B-A9C3-43C9-B68E-F6A004C5042B}" type="datetimeFigureOut">
              <a:rPr lang="en-US" smtClean="0"/>
              <a:t>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1417734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5551B-A9C3-43C9-B68E-F6A004C5042B}" type="datetimeFigureOut">
              <a:rPr lang="en-US" smtClean="0"/>
              <a:t>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295012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5551B-A9C3-43C9-B68E-F6A004C5042B}" type="datetimeFigureOut">
              <a:rPr lang="en-US" smtClean="0"/>
              <a:t>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119559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D5551B-A9C3-43C9-B68E-F6A004C5042B}" type="datetimeFigureOut">
              <a:rPr lang="en-US" smtClean="0"/>
              <a:t>6/8/2016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4116696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D5551B-A9C3-43C9-B68E-F6A004C5042B}" type="datetimeFigureOut">
              <a:rPr lang="en-US" smtClean="0"/>
              <a:t>6/8/2016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1085594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D5551B-A9C3-43C9-B68E-F6A004C5042B}" type="datetimeFigureOut">
              <a:rPr lang="en-US" smtClean="0"/>
              <a:t>6/8/2016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1382475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D5551B-A9C3-43C9-B68E-F6A004C5042B}" type="datetimeFigureOut">
              <a:rPr lang="en-US" smtClean="0"/>
              <a:t>6/8/2016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3671178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5551B-A9C3-43C9-B68E-F6A004C5042B}" type="datetimeFigureOut">
              <a:rPr lang="en-US" smtClean="0"/>
              <a:t>6/8/2016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4060223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5551B-A9C3-43C9-B68E-F6A004C5042B}" type="datetimeFigureOut">
              <a:rPr lang="en-US" smtClean="0"/>
              <a:t>6/8/2016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3524731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5551B-A9C3-43C9-B68E-F6A004C5042B}" type="datetimeFigureOut">
              <a:rPr lang="en-US" smtClean="0"/>
              <a:t>6/8/2016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BCDA5-2977-4CCD-AE16-9B6EB4D95783}" type="slidenum">
              <a:rPr lang="en-US" smtClean="0"/>
              <a:t>‹#›</a:t>
            </a:fld>
            <a:endParaRPr lang="en-US"/>
          </a:p>
        </p:txBody>
      </p:sp>
    </p:spTree>
    <p:extLst>
      <p:ext uri="{BB962C8B-B14F-4D97-AF65-F5344CB8AC3E}">
        <p14:creationId xmlns:p14="http://schemas.microsoft.com/office/powerpoint/2010/main" val="2816100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5551B-A9C3-43C9-B68E-F6A004C5042B}" type="datetimeFigureOut">
              <a:rPr lang="en-US" smtClean="0"/>
              <a:t>6/8/2016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FBCDA5-2977-4CCD-AE16-9B6EB4D95783}" type="slidenum">
              <a:rPr lang="en-US" smtClean="0"/>
              <a:t>‹#›</a:t>
            </a:fld>
            <a:endParaRPr lang="en-US"/>
          </a:p>
        </p:txBody>
      </p:sp>
    </p:spTree>
    <p:extLst>
      <p:ext uri="{BB962C8B-B14F-4D97-AF65-F5344CB8AC3E}">
        <p14:creationId xmlns:p14="http://schemas.microsoft.com/office/powerpoint/2010/main" val="2275005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0868" y="2433578"/>
            <a:ext cx="9144000" cy="2387600"/>
          </a:xfrm>
        </p:spPr>
        <p:txBody>
          <a:bodyPr>
            <a:normAutofit fontScale="90000"/>
          </a:bodyPr>
          <a:lstStyle/>
          <a:p>
            <a:r>
              <a:rPr lang="en-US" dirty="0" smtClean="0"/>
              <a:t>Preliminary Results from TPC/Cherenkov Prototype Beam Test at FTBF:</a:t>
            </a:r>
            <a:br>
              <a:rPr lang="en-US" dirty="0" smtClean="0"/>
            </a:br>
            <a:r>
              <a:rPr lang="en-US" dirty="0" smtClean="0"/>
              <a:t> </a:t>
            </a:r>
            <a:br>
              <a:rPr lang="en-US" dirty="0" smtClean="0"/>
            </a:br>
            <a:r>
              <a:rPr lang="en-US" sz="4400" dirty="0" err="1" smtClean="0"/>
              <a:t>B.Azmoun</a:t>
            </a:r>
            <a:r>
              <a:rPr lang="en-US" sz="4400" dirty="0" smtClean="0"/>
              <a:t>, </a:t>
            </a:r>
            <a:r>
              <a:rPr lang="en-US" sz="4400" dirty="0" err="1" smtClean="0"/>
              <a:t>T.Hemmick</a:t>
            </a:r>
            <a:r>
              <a:rPr lang="en-US" sz="4400" dirty="0" smtClean="0"/>
              <a:t>, </a:t>
            </a:r>
            <a:r>
              <a:rPr lang="en-US" sz="4400" dirty="0" err="1" smtClean="0"/>
              <a:t>A.Zhang</a:t>
            </a:r>
            <a:r>
              <a:rPr lang="en-US" sz="4400" dirty="0" smtClean="0"/>
              <a:t>, </a:t>
            </a:r>
            <a:r>
              <a:rPr lang="en-US" sz="4400" dirty="0" err="1" smtClean="0"/>
              <a:t>C.Woody</a:t>
            </a:r>
            <a:r>
              <a:rPr lang="en-US" sz="4400" dirty="0" smtClean="0"/>
              <a:t>, and SBU Undergrad. Crew</a:t>
            </a:r>
            <a:endParaRPr lang="en-US" sz="4400" dirty="0"/>
          </a:p>
        </p:txBody>
      </p:sp>
    </p:spTree>
    <p:extLst>
      <p:ext uri="{BB962C8B-B14F-4D97-AF65-F5344CB8AC3E}">
        <p14:creationId xmlns:p14="http://schemas.microsoft.com/office/powerpoint/2010/main" val="1848311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3437" y="908591"/>
            <a:ext cx="8023313" cy="5811185"/>
          </a:xfrm>
          <a:prstGeom prst="rect">
            <a:avLst/>
          </a:prstGeom>
        </p:spPr>
      </p:pic>
      <p:sp>
        <p:nvSpPr>
          <p:cNvPr id="3" name="TextBox 2"/>
          <p:cNvSpPr txBox="1"/>
          <p:nvPr/>
        </p:nvSpPr>
        <p:spPr>
          <a:xfrm>
            <a:off x="7676706" y="3721395"/>
            <a:ext cx="2488020" cy="2031325"/>
          </a:xfrm>
          <a:prstGeom prst="rect">
            <a:avLst/>
          </a:prstGeom>
          <a:noFill/>
        </p:spPr>
        <p:txBody>
          <a:bodyPr wrap="square" rtlCol="0">
            <a:spAutoFit/>
          </a:bodyPr>
          <a:lstStyle/>
          <a:p>
            <a:pPr marL="285750" indent="-285750">
              <a:buFont typeface="Wingdings" panose="05000000000000000000" pitchFamily="2" charset="2"/>
              <a:buChar char="§"/>
            </a:pPr>
            <a:r>
              <a:rPr lang="en-US" dirty="0" smtClean="0"/>
              <a:t>Si and TPC events are not fully sync’d:</a:t>
            </a:r>
          </a:p>
          <a:p>
            <a:r>
              <a:rPr lang="en-US" dirty="0"/>
              <a:t> </a:t>
            </a:r>
            <a:r>
              <a:rPr lang="en-US" dirty="0" smtClean="0"/>
              <a:t>    </a:t>
            </a:r>
            <a:r>
              <a:rPr lang="en-US" dirty="0" err="1" smtClean="0"/>
              <a:t>N_Ev</a:t>
            </a:r>
            <a:r>
              <a:rPr lang="en-US" dirty="0" smtClean="0"/>
              <a:t>(TPC)=35798</a:t>
            </a:r>
          </a:p>
          <a:p>
            <a:r>
              <a:rPr lang="en-US" dirty="0" smtClean="0"/>
              <a:t>     </a:t>
            </a:r>
            <a:r>
              <a:rPr lang="en-US" dirty="0" err="1" smtClean="0"/>
              <a:t>N_Ev</a:t>
            </a:r>
            <a:r>
              <a:rPr lang="en-US" dirty="0" smtClean="0"/>
              <a:t>(Si)=20305 </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smtClean="0"/>
              <a:t>No alignment yet done for TPC and Si</a:t>
            </a:r>
            <a:endParaRPr lang="en-US" dirty="0"/>
          </a:p>
        </p:txBody>
      </p:sp>
      <p:sp>
        <p:nvSpPr>
          <p:cNvPr id="4" name="TextBox 3"/>
          <p:cNvSpPr txBox="1"/>
          <p:nvPr/>
        </p:nvSpPr>
        <p:spPr>
          <a:xfrm>
            <a:off x="361505" y="4275392"/>
            <a:ext cx="1881963" cy="923330"/>
          </a:xfrm>
          <a:prstGeom prst="rect">
            <a:avLst/>
          </a:prstGeom>
          <a:noFill/>
        </p:spPr>
        <p:txBody>
          <a:bodyPr wrap="square" rtlCol="0">
            <a:spAutoFit/>
          </a:bodyPr>
          <a:lstStyle/>
          <a:p>
            <a:r>
              <a:rPr lang="en-US" dirty="0" smtClean="0"/>
              <a:t>Measured angle</a:t>
            </a:r>
          </a:p>
          <a:p>
            <a:r>
              <a:rPr lang="en-US" dirty="0" smtClean="0"/>
              <a:t>=3.3deg.</a:t>
            </a:r>
          </a:p>
          <a:p>
            <a:r>
              <a:rPr lang="en-US" dirty="0" smtClean="0"/>
              <a:t>Data</a:t>
            </a:r>
            <a:r>
              <a:rPr lang="en-US" dirty="0" smtClean="0">
                <a:sym typeface="Wingdings" panose="05000000000000000000" pitchFamily="2" charset="2"/>
              </a:rPr>
              <a:t>3.1deg.</a:t>
            </a:r>
            <a:endParaRPr lang="en-US" dirty="0"/>
          </a:p>
        </p:txBody>
      </p:sp>
      <p:cxnSp>
        <p:nvCxnSpPr>
          <p:cNvPr id="6" name="Straight Arrow Connector 5"/>
          <p:cNvCxnSpPr/>
          <p:nvPr/>
        </p:nvCxnSpPr>
        <p:spPr>
          <a:xfrm>
            <a:off x="2243468" y="1935126"/>
            <a:ext cx="1371602" cy="297711"/>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88774" y="1441839"/>
            <a:ext cx="1454694" cy="646331"/>
          </a:xfrm>
          <a:prstGeom prst="rect">
            <a:avLst/>
          </a:prstGeom>
          <a:noFill/>
        </p:spPr>
        <p:txBody>
          <a:bodyPr wrap="none" rtlCol="0">
            <a:spAutoFit/>
          </a:bodyPr>
          <a:lstStyle/>
          <a:p>
            <a:r>
              <a:rPr lang="en-US" dirty="0" smtClean="0"/>
              <a:t>Cutoff: </a:t>
            </a:r>
          </a:p>
          <a:p>
            <a:r>
              <a:rPr lang="en-US" dirty="0" smtClean="0"/>
              <a:t>see next slide</a:t>
            </a:r>
            <a:endParaRPr lang="en-US" dirty="0"/>
          </a:p>
        </p:txBody>
      </p:sp>
      <p:sp>
        <p:nvSpPr>
          <p:cNvPr id="10" name="TextBox 9"/>
          <p:cNvSpPr txBox="1"/>
          <p:nvPr/>
        </p:nvSpPr>
        <p:spPr>
          <a:xfrm>
            <a:off x="5631104" y="132823"/>
            <a:ext cx="1287981" cy="369332"/>
          </a:xfrm>
          <a:prstGeom prst="rect">
            <a:avLst/>
          </a:prstGeom>
          <a:noFill/>
        </p:spPr>
        <p:txBody>
          <a:bodyPr wrap="none" rtlCol="0">
            <a:spAutoFit/>
          </a:bodyPr>
          <a:lstStyle/>
          <a:p>
            <a:r>
              <a:rPr lang="en-US" dirty="0" smtClean="0"/>
              <a:t>ALL EVENTS</a:t>
            </a:r>
            <a:endParaRPr lang="en-US" dirty="0"/>
          </a:p>
        </p:txBody>
      </p:sp>
      <p:sp>
        <p:nvSpPr>
          <p:cNvPr id="11" name="TextBox 10"/>
          <p:cNvSpPr txBox="1"/>
          <p:nvPr/>
        </p:nvSpPr>
        <p:spPr>
          <a:xfrm>
            <a:off x="2868199" y="598738"/>
            <a:ext cx="6813788" cy="369332"/>
          </a:xfrm>
          <a:prstGeom prst="rect">
            <a:avLst/>
          </a:prstGeom>
          <a:noFill/>
        </p:spPr>
        <p:txBody>
          <a:bodyPr wrap="none" rtlCol="0">
            <a:spAutoFit/>
          </a:bodyPr>
          <a:lstStyle/>
          <a:p>
            <a:r>
              <a:rPr lang="en-US" dirty="0" smtClean="0"/>
              <a:t>Vector extrapolated to X-Z reference located at Y=pad  10 (</a:t>
            </a:r>
            <a:r>
              <a:rPr lang="en-US" dirty="0" err="1" smtClean="0"/>
              <a:t>ie</a:t>
            </a:r>
            <a:r>
              <a:rPr lang="en-US" dirty="0" smtClean="0"/>
              <a:t> y=+50cm)</a:t>
            </a:r>
            <a:endParaRPr lang="en-US" dirty="0"/>
          </a:p>
        </p:txBody>
      </p:sp>
    </p:spTree>
    <p:extLst>
      <p:ext uri="{BB962C8B-B14F-4D97-AF65-F5344CB8AC3E}">
        <p14:creationId xmlns:p14="http://schemas.microsoft.com/office/powerpoint/2010/main" val="1602118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16154" y="781050"/>
            <a:ext cx="1724639" cy="369332"/>
          </a:xfrm>
          <a:prstGeom prst="rect">
            <a:avLst/>
          </a:prstGeom>
          <a:noFill/>
        </p:spPr>
        <p:txBody>
          <a:bodyPr wrap="none" rtlCol="0">
            <a:spAutoFit/>
          </a:bodyPr>
          <a:lstStyle/>
          <a:p>
            <a:r>
              <a:rPr lang="en-US" dirty="0" smtClean="0"/>
              <a:t>Y-Z beam profile</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222" y="1150382"/>
            <a:ext cx="4570651" cy="295914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3719" y="1150383"/>
            <a:ext cx="4500439" cy="2913686"/>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9787" y="4109525"/>
            <a:ext cx="4245257" cy="2748475"/>
          </a:xfrm>
          <a:prstGeom prst="rect">
            <a:avLst/>
          </a:prstGeom>
        </p:spPr>
      </p:pic>
      <p:sp>
        <p:nvSpPr>
          <p:cNvPr id="11" name="Rectangle 10"/>
          <p:cNvSpPr/>
          <p:nvPr/>
        </p:nvSpPr>
        <p:spPr>
          <a:xfrm>
            <a:off x="5475766" y="1449489"/>
            <a:ext cx="3551275" cy="1059796"/>
          </a:xfrm>
          <a:prstGeom prst="rect">
            <a:avLst/>
          </a:prstGeom>
          <a:solidFill>
            <a:srgbClr val="FF0000">
              <a:alpha val="1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891145" y="1585954"/>
            <a:ext cx="2190307" cy="923330"/>
          </a:xfrm>
          <a:prstGeom prst="rect">
            <a:avLst/>
          </a:prstGeom>
          <a:noFill/>
        </p:spPr>
        <p:txBody>
          <a:bodyPr wrap="square" rtlCol="0">
            <a:spAutoFit/>
          </a:bodyPr>
          <a:lstStyle/>
          <a:p>
            <a:r>
              <a:rPr lang="en-US" dirty="0" smtClean="0">
                <a:solidFill>
                  <a:srgbClr val="FF0000"/>
                </a:solidFill>
              </a:rPr>
              <a:t>Data capture window: ~700ns </a:t>
            </a:r>
          </a:p>
          <a:p>
            <a:r>
              <a:rPr lang="en-US" dirty="0" smtClean="0">
                <a:solidFill>
                  <a:srgbClr val="FF0000"/>
                </a:solidFill>
                <a:sym typeface="Wingdings" panose="05000000000000000000" pitchFamily="2" charset="2"/>
              </a:rPr>
              <a:t> ~50mm</a:t>
            </a:r>
            <a:endParaRPr lang="en-US" dirty="0">
              <a:solidFill>
                <a:srgbClr val="FF0000"/>
              </a:solidFill>
            </a:endParaRPr>
          </a:p>
        </p:txBody>
      </p:sp>
      <p:sp>
        <p:nvSpPr>
          <p:cNvPr id="13" name="Left Brace 12"/>
          <p:cNvSpPr/>
          <p:nvPr/>
        </p:nvSpPr>
        <p:spPr>
          <a:xfrm rot="10800000">
            <a:off x="9215044" y="1449488"/>
            <a:ext cx="583959" cy="1059796"/>
          </a:xfrm>
          <a:prstGeom prst="lef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456524" y="4745098"/>
            <a:ext cx="3934045" cy="1477328"/>
          </a:xfrm>
          <a:prstGeom prst="rect">
            <a:avLst/>
          </a:prstGeom>
          <a:noFill/>
        </p:spPr>
        <p:txBody>
          <a:bodyPr wrap="square" rtlCol="0">
            <a:spAutoFit/>
          </a:bodyPr>
          <a:lstStyle/>
          <a:p>
            <a:r>
              <a:rPr lang="en-US" dirty="0" smtClean="0"/>
              <a:t>Also, timing resolution from Fermi fit of PA pulse rising edge limits the track </a:t>
            </a:r>
            <a:r>
              <a:rPr lang="en-US" dirty="0" err="1" smtClean="0"/>
              <a:t>reco</a:t>
            </a:r>
            <a:r>
              <a:rPr lang="en-US" dirty="0" smtClean="0"/>
              <a:t>.  </a:t>
            </a:r>
          </a:p>
          <a:p>
            <a:endParaRPr lang="en-US" dirty="0" smtClean="0"/>
          </a:p>
          <a:p>
            <a:r>
              <a:rPr lang="en-US" dirty="0" smtClean="0">
                <a:sym typeface="Wingdings" panose="05000000000000000000" pitchFamily="2" charset="2"/>
              </a:rPr>
              <a:t></a:t>
            </a:r>
            <a:r>
              <a:rPr lang="en-US" dirty="0" smtClean="0"/>
              <a:t>Will consider new track </a:t>
            </a:r>
            <a:r>
              <a:rPr lang="en-US" dirty="0" err="1" smtClean="0"/>
              <a:t>reco</a:t>
            </a:r>
            <a:r>
              <a:rPr lang="en-US" dirty="0" smtClean="0"/>
              <a:t>. </a:t>
            </a:r>
            <a:r>
              <a:rPr lang="en-US" dirty="0" err="1" smtClean="0"/>
              <a:t>algo</a:t>
            </a:r>
            <a:r>
              <a:rPr lang="en-US" dirty="0" smtClean="0"/>
              <a:t>.</a:t>
            </a:r>
            <a:endParaRPr lang="en-US" dirty="0"/>
          </a:p>
        </p:txBody>
      </p:sp>
      <p:sp>
        <p:nvSpPr>
          <p:cNvPr id="15" name="Title 14"/>
          <p:cNvSpPr>
            <a:spLocks noGrp="1"/>
          </p:cNvSpPr>
          <p:nvPr>
            <p:ph type="title"/>
          </p:nvPr>
        </p:nvSpPr>
        <p:spPr>
          <a:xfrm>
            <a:off x="-76200" y="-25627"/>
            <a:ext cx="10515600" cy="806678"/>
          </a:xfrm>
        </p:spPr>
        <p:txBody>
          <a:bodyPr/>
          <a:lstStyle/>
          <a:p>
            <a:r>
              <a:rPr lang="en-US" dirty="0" smtClean="0"/>
              <a:t>Cutoff in beam Z-profile</a:t>
            </a:r>
            <a:endParaRPr lang="en-US" dirty="0"/>
          </a:p>
        </p:txBody>
      </p:sp>
      <p:sp>
        <p:nvSpPr>
          <p:cNvPr id="16" name="TextBox 15"/>
          <p:cNvSpPr txBox="1"/>
          <p:nvPr/>
        </p:nvSpPr>
        <p:spPr>
          <a:xfrm>
            <a:off x="9681776" y="2629953"/>
            <a:ext cx="2510224" cy="1200329"/>
          </a:xfrm>
          <a:prstGeom prst="rect">
            <a:avLst/>
          </a:prstGeom>
          <a:noFill/>
        </p:spPr>
        <p:txBody>
          <a:bodyPr wrap="square" rtlCol="0">
            <a:spAutoFit/>
          </a:bodyPr>
          <a:lstStyle/>
          <a:p>
            <a:r>
              <a:rPr lang="en-US" dirty="0" smtClean="0"/>
              <a:t>Used heavy cuts to isolate tracks that were not affected by the cutoff </a:t>
            </a:r>
            <a:endParaRPr lang="en-US" dirty="0"/>
          </a:p>
        </p:txBody>
      </p:sp>
    </p:spTree>
    <p:extLst>
      <p:ext uri="{BB962C8B-B14F-4D97-AF65-F5344CB8AC3E}">
        <p14:creationId xmlns:p14="http://schemas.microsoft.com/office/powerpoint/2010/main" val="1017620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9944" y="1570499"/>
            <a:ext cx="8286213" cy="4838258"/>
          </a:xfrm>
          <a:prstGeom prst="rect">
            <a:avLst/>
          </a:prstGeom>
        </p:spPr>
      </p:pic>
      <p:sp>
        <p:nvSpPr>
          <p:cNvPr id="3" name="Title 2"/>
          <p:cNvSpPr>
            <a:spLocks noGrp="1"/>
          </p:cNvSpPr>
          <p:nvPr>
            <p:ph type="title"/>
          </p:nvPr>
        </p:nvSpPr>
        <p:spPr>
          <a:xfrm>
            <a:off x="0" y="0"/>
            <a:ext cx="10515600" cy="1325563"/>
          </a:xfrm>
        </p:spPr>
        <p:txBody>
          <a:bodyPr/>
          <a:lstStyle/>
          <a:p>
            <a:r>
              <a:rPr lang="en-US" dirty="0" smtClean="0"/>
              <a:t>Resolutions</a:t>
            </a:r>
            <a:endParaRPr lang="en-US" dirty="0"/>
          </a:p>
        </p:txBody>
      </p:sp>
      <p:sp>
        <p:nvSpPr>
          <p:cNvPr id="5" name="TextBox 4"/>
          <p:cNvSpPr txBox="1"/>
          <p:nvPr/>
        </p:nvSpPr>
        <p:spPr>
          <a:xfrm>
            <a:off x="9818854" y="2860159"/>
            <a:ext cx="1697516" cy="646331"/>
          </a:xfrm>
          <a:prstGeom prst="rect">
            <a:avLst/>
          </a:prstGeom>
          <a:noFill/>
        </p:spPr>
        <p:txBody>
          <a:bodyPr wrap="none" rtlCol="0">
            <a:spAutoFit/>
          </a:bodyPr>
          <a:lstStyle/>
          <a:p>
            <a:r>
              <a:rPr lang="en-US" dirty="0" smtClean="0"/>
              <a:t>Background: </a:t>
            </a:r>
          </a:p>
          <a:p>
            <a:r>
              <a:rPr lang="en-US" dirty="0" err="1" smtClean="0"/>
              <a:t>Unsync’d</a:t>
            </a:r>
            <a:r>
              <a:rPr lang="en-US" dirty="0" smtClean="0"/>
              <a:t> events</a:t>
            </a:r>
          </a:p>
        </p:txBody>
      </p:sp>
      <p:cxnSp>
        <p:nvCxnSpPr>
          <p:cNvPr id="7" name="Straight Arrow Connector 6"/>
          <p:cNvCxnSpPr/>
          <p:nvPr/>
        </p:nvCxnSpPr>
        <p:spPr>
          <a:xfrm flipH="1">
            <a:off x="8272130" y="3183324"/>
            <a:ext cx="1546724" cy="165932"/>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5039834" y="3183324"/>
            <a:ext cx="4779020" cy="24036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686260" y="5252483"/>
            <a:ext cx="2415469" cy="646331"/>
          </a:xfrm>
          <a:prstGeom prst="rect">
            <a:avLst/>
          </a:prstGeom>
          <a:noFill/>
        </p:spPr>
        <p:txBody>
          <a:bodyPr wrap="none" rtlCol="0">
            <a:spAutoFit/>
          </a:bodyPr>
          <a:lstStyle/>
          <a:p>
            <a:r>
              <a:rPr lang="en-US" dirty="0" smtClean="0"/>
              <a:t>The remarkable angular</a:t>
            </a:r>
          </a:p>
          <a:p>
            <a:r>
              <a:rPr lang="en-US" dirty="0" smtClean="0"/>
              <a:t> resolution is artificial</a:t>
            </a:r>
            <a:endParaRPr lang="en-US" dirty="0"/>
          </a:p>
        </p:txBody>
      </p:sp>
    </p:spTree>
    <p:extLst>
      <p:ext uri="{BB962C8B-B14F-4D97-AF65-F5344CB8AC3E}">
        <p14:creationId xmlns:p14="http://schemas.microsoft.com/office/powerpoint/2010/main" val="3838907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Cherenkov portion of prototype</a:t>
            </a:r>
            <a:endParaRPr lang="en-US" dirty="0"/>
          </a:p>
        </p:txBody>
      </p:sp>
    </p:spTree>
    <p:extLst>
      <p:ext uri="{BB962C8B-B14F-4D97-AF65-F5344CB8AC3E}">
        <p14:creationId xmlns:p14="http://schemas.microsoft.com/office/powerpoint/2010/main" val="2947908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 Scans (initial studies)</a:t>
            </a:r>
            <a:endParaRPr lang="en-US" dirty="0"/>
          </a:p>
        </p:txBody>
      </p:sp>
      <p:sp>
        <p:nvSpPr>
          <p:cNvPr id="3" name="Rectangle 2"/>
          <p:cNvSpPr>
            <a:spLocks noChangeArrowheads="1"/>
          </p:cNvSpPr>
          <p:nvPr/>
        </p:nvSpPr>
        <p:spPr bwMode="auto">
          <a:xfrm>
            <a:off x="1509823" y="264750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921667"/>
            <a:ext cx="36576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Chart 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8875" y="1921667"/>
            <a:ext cx="3657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606056" y="4859631"/>
            <a:ext cx="4423144" cy="646331"/>
          </a:xfrm>
          <a:prstGeom prst="rect">
            <a:avLst/>
          </a:prstGeom>
          <a:noFill/>
        </p:spPr>
        <p:txBody>
          <a:bodyPr wrap="square" rtlCol="0">
            <a:spAutoFit/>
          </a:bodyPr>
          <a:lstStyle/>
          <a:p>
            <a:r>
              <a:rPr lang="en-US" dirty="0" smtClean="0"/>
              <a:t>Find optimum drift field by maximizing light signal and suppressing signal from ionization</a:t>
            </a:r>
            <a:endParaRPr lang="en-US" dirty="0"/>
          </a:p>
        </p:txBody>
      </p:sp>
      <p:sp>
        <p:nvSpPr>
          <p:cNvPr id="5" name="TextBox 4"/>
          <p:cNvSpPr txBox="1"/>
          <p:nvPr/>
        </p:nvSpPr>
        <p:spPr>
          <a:xfrm>
            <a:off x="5883349" y="4852062"/>
            <a:ext cx="5801833" cy="2031325"/>
          </a:xfrm>
          <a:prstGeom prst="rect">
            <a:avLst/>
          </a:prstGeom>
          <a:noFill/>
        </p:spPr>
        <p:txBody>
          <a:bodyPr wrap="square" rtlCol="0">
            <a:spAutoFit/>
          </a:bodyPr>
          <a:lstStyle/>
          <a:p>
            <a:r>
              <a:rPr lang="en-US" dirty="0" smtClean="0"/>
              <a:t>Find light yield by measuring gain curve in  both forward bias (to collect charge from ionization) and reverse bias, which collects light signal only.  Get FB absolute gain curve by assuming </a:t>
            </a:r>
            <a:r>
              <a:rPr lang="en-US" dirty="0" err="1" smtClean="0"/>
              <a:t>dE</a:t>
            </a:r>
            <a:r>
              <a:rPr lang="en-US" dirty="0" smtClean="0"/>
              <a:t>/dx = 7keV/cm in CF4.</a:t>
            </a:r>
          </a:p>
          <a:p>
            <a:endParaRPr lang="en-US" dirty="0"/>
          </a:p>
          <a:p>
            <a:r>
              <a:rPr lang="en-US" dirty="0" err="1" smtClean="0">
                <a:solidFill>
                  <a:srgbClr val="FF0000"/>
                </a:solidFill>
              </a:rPr>
              <a:t>Npe</a:t>
            </a:r>
            <a:r>
              <a:rPr lang="en-US" dirty="0" smtClean="0">
                <a:solidFill>
                  <a:srgbClr val="FF0000"/>
                </a:solidFill>
              </a:rPr>
              <a:t> ~ 10, in line with expectations</a:t>
            </a:r>
          </a:p>
          <a:p>
            <a:endParaRPr lang="en-US" dirty="0"/>
          </a:p>
        </p:txBody>
      </p:sp>
    </p:spTree>
    <p:extLst>
      <p:ext uri="{BB962C8B-B14F-4D97-AF65-F5344CB8AC3E}">
        <p14:creationId xmlns:p14="http://schemas.microsoft.com/office/powerpoint/2010/main" val="225762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eID</a:t>
            </a:r>
            <a:r>
              <a:rPr lang="en-US" dirty="0" smtClean="0"/>
              <a:t> performance Vs GEM gain</a:t>
            </a:r>
            <a:endParaRPr lang="en-US" dirty="0"/>
          </a:p>
        </p:txBody>
      </p:sp>
      <p:pic>
        <p:nvPicPr>
          <p:cNvPr id="3075" name="Picture 3" descr="dV455"/>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4594" y="2055813"/>
            <a:ext cx="32004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dV465"/>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4407" y="2055813"/>
            <a:ext cx="32004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1" descr="dV475"/>
          <p:cNvPicPr preferRelativeResize="0">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7971" y="2055813"/>
            <a:ext cx="3200400" cy="2286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2"/>
          <p:cNvSpPr txBox="1">
            <a:spLocks noChangeArrowheads="1"/>
          </p:cNvSpPr>
          <p:nvPr/>
        </p:nvSpPr>
        <p:spPr bwMode="auto">
          <a:xfrm>
            <a:off x="9418101" y="2444384"/>
            <a:ext cx="1080017" cy="400110"/>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GEM </a:t>
            </a:r>
            <a:r>
              <a:rPr kumimoji="0" lang="en-US" altLang="en-US" sz="10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dV</a:t>
            </a:r>
            <a:r>
              <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=475V</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 name="Text Box 5"/>
          <p:cNvSpPr txBox="1">
            <a:spLocks noChangeArrowheads="1"/>
          </p:cNvSpPr>
          <p:nvPr/>
        </p:nvSpPr>
        <p:spPr bwMode="auto">
          <a:xfrm>
            <a:off x="5782940" y="2453803"/>
            <a:ext cx="1100727" cy="400110"/>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GEM </a:t>
            </a:r>
            <a:r>
              <a:rPr kumimoji="0" lang="en-US" altLang="en-US" sz="10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dV</a:t>
            </a:r>
            <a:r>
              <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=465V</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Text Box 6"/>
          <p:cNvSpPr txBox="1">
            <a:spLocks noChangeArrowheads="1"/>
          </p:cNvSpPr>
          <p:nvPr/>
        </p:nvSpPr>
        <p:spPr bwMode="auto">
          <a:xfrm>
            <a:off x="2377076" y="2530748"/>
            <a:ext cx="1354952" cy="246221"/>
          </a:xfrm>
          <a:prstGeom prst="rect">
            <a:avLst/>
          </a:prstGeom>
          <a:noFill/>
          <a:ln>
            <a:noFill/>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GEM </a:t>
            </a:r>
            <a:r>
              <a:rPr kumimoji="0" lang="en-US" altLang="en-US" sz="10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dV</a:t>
            </a:r>
            <a:r>
              <a:rPr kumimoji="0" lang="en-US"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=455V</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7"/>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1435395" y="5007935"/>
            <a:ext cx="9767674" cy="923330"/>
          </a:xfrm>
          <a:prstGeom prst="rect">
            <a:avLst/>
          </a:prstGeom>
          <a:noFill/>
        </p:spPr>
        <p:txBody>
          <a:bodyPr wrap="none" rtlCol="0">
            <a:spAutoFit/>
          </a:bodyPr>
          <a:lstStyle/>
          <a:p>
            <a:pPr marL="285750" indent="-285750">
              <a:buFont typeface="Arial" panose="020B0604020202020204" pitchFamily="34" charset="0"/>
              <a:buChar char="•"/>
            </a:pPr>
            <a:r>
              <a:rPr lang="en-US" dirty="0" smtClean="0"/>
              <a:t>Used FTBF Cherenkov counters to create trigger for particles above and below Cherenkov threshold</a:t>
            </a:r>
          </a:p>
          <a:p>
            <a:pPr marL="285750" indent="-285750">
              <a:buFont typeface="Arial" panose="020B0604020202020204" pitchFamily="34" charset="0"/>
              <a:buChar char="•"/>
            </a:pPr>
            <a:r>
              <a:rPr lang="en-US" dirty="0" smtClean="0"/>
              <a:t>Red curve: TPCC signal from particles below Cherenkov threshold</a:t>
            </a:r>
          </a:p>
          <a:p>
            <a:pPr marL="285750" indent="-285750">
              <a:buFont typeface="Arial" panose="020B0604020202020204" pitchFamily="34" charset="0"/>
              <a:buChar char="•"/>
            </a:pPr>
            <a:r>
              <a:rPr lang="en-US" dirty="0" smtClean="0"/>
              <a:t>Blue curve: TPCC signal from particles above Cherenkov threshold</a:t>
            </a:r>
            <a:endParaRPr lang="en-US" dirty="0"/>
          </a:p>
        </p:txBody>
      </p:sp>
    </p:spTree>
    <p:extLst>
      <p:ext uri="{BB962C8B-B14F-4D97-AF65-F5344CB8AC3E}">
        <p14:creationId xmlns:p14="http://schemas.microsoft.com/office/powerpoint/2010/main" val="1138454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Hit correlations (Event displays)</a:t>
            </a:r>
            <a:endParaRPr lang="en-US" dirty="0"/>
          </a:p>
        </p:txBody>
      </p:sp>
      <p:pic>
        <p:nvPicPr>
          <p:cNvPr id="5" name="Picture 4"/>
          <p:cNvPicPr>
            <a:picLocks noChangeAspect="1"/>
          </p:cNvPicPr>
          <p:nvPr/>
        </p:nvPicPr>
        <p:blipFill>
          <a:blip r:embed="rId2"/>
          <a:stretch>
            <a:fillRect/>
          </a:stretch>
        </p:blipFill>
        <p:spPr>
          <a:xfrm>
            <a:off x="1267225" y="2486015"/>
            <a:ext cx="7766660" cy="2617614"/>
          </a:xfrm>
          <a:prstGeom prst="rect">
            <a:avLst/>
          </a:prstGeom>
        </p:spPr>
      </p:pic>
      <p:sp>
        <p:nvSpPr>
          <p:cNvPr id="6" name="TextBox 5"/>
          <p:cNvSpPr txBox="1"/>
          <p:nvPr/>
        </p:nvSpPr>
        <p:spPr>
          <a:xfrm>
            <a:off x="1267225" y="5411972"/>
            <a:ext cx="2108654" cy="369332"/>
          </a:xfrm>
          <a:prstGeom prst="rect">
            <a:avLst/>
          </a:prstGeom>
          <a:noFill/>
        </p:spPr>
        <p:txBody>
          <a:bodyPr wrap="none" rtlCol="0">
            <a:spAutoFit/>
          </a:bodyPr>
          <a:lstStyle/>
          <a:p>
            <a:r>
              <a:rPr lang="en-US" dirty="0" smtClean="0"/>
              <a:t>TPC hit pixels ~ track</a:t>
            </a:r>
          </a:p>
        </p:txBody>
      </p:sp>
      <p:sp>
        <p:nvSpPr>
          <p:cNvPr id="7" name="TextBox 6"/>
          <p:cNvSpPr txBox="1"/>
          <p:nvPr/>
        </p:nvSpPr>
        <p:spPr>
          <a:xfrm>
            <a:off x="4327452" y="5411972"/>
            <a:ext cx="2035557" cy="369332"/>
          </a:xfrm>
          <a:prstGeom prst="rect">
            <a:avLst/>
          </a:prstGeom>
          <a:noFill/>
        </p:spPr>
        <p:txBody>
          <a:bodyPr wrap="none" rtlCol="0">
            <a:spAutoFit/>
          </a:bodyPr>
          <a:lstStyle/>
          <a:p>
            <a:r>
              <a:rPr lang="en-US" dirty="0" smtClean="0"/>
              <a:t>Cherenkov hit pads </a:t>
            </a:r>
            <a:endParaRPr lang="en-US" dirty="0"/>
          </a:p>
        </p:txBody>
      </p:sp>
      <p:cxnSp>
        <p:nvCxnSpPr>
          <p:cNvPr id="9" name="Straight Arrow Connector 8"/>
          <p:cNvCxnSpPr/>
          <p:nvPr/>
        </p:nvCxnSpPr>
        <p:spPr>
          <a:xfrm flipH="1" flipV="1">
            <a:off x="1892595" y="4284921"/>
            <a:ext cx="180754" cy="956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4465674" y="4029740"/>
            <a:ext cx="595424" cy="14672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7929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Outlook</a:t>
            </a:r>
            <a:endParaRPr lang="en-US" dirty="0"/>
          </a:p>
        </p:txBody>
      </p:sp>
      <p:sp>
        <p:nvSpPr>
          <p:cNvPr id="3" name="TextBox 2"/>
          <p:cNvSpPr txBox="1"/>
          <p:nvPr/>
        </p:nvSpPr>
        <p:spPr>
          <a:xfrm>
            <a:off x="1148316" y="2200940"/>
            <a:ext cx="4457567" cy="1754326"/>
          </a:xfrm>
          <a:prstGeom prst="rect">
            <a:avLst/>
          </a:prstGeom>
          <a:noFill/>
        </p:spPr>
        <p:txBody>
          <a:bodyPr wrap="none" rtlCol="0">
            <a:spAutoFit/>
          </a:bodyPr>
          <a:lstStyle/>
          <a:p>
            <a:pPr marL="285750" indent="-285750">
              <a:buFont typeface="Arial" panose="020B0604020202020204" pitchFamily="34" charset="0"/>
              <a:buChar char="•"/>
            </a:pPr>
            <a:r>
              <a:rPr lang="en-US" dirty="0" smtClean="0"/>
              <a:t>Need better Si TPCC event synchronization</a:t>
            </a:r>
          </a:p>
          <a:p>
            <a:pPr marL="285750" indent="-285750">
              <a:buFont typeface="Arial" panose="020B0604020202020204" pitchFamily="34" charset="0"/>
              <a:buChar char="•"/>
            </a:pPr>
            <a:r>
              <a:rPr lang="en-US" dirty="0" smtClean="0"/>
              <a:t>Alignment of Si and TPCC reference planes</a:t>
            </a:r>
          </a:p>
          <a:p>
            <a:pPr marL="285750" indent="-285750">
              <a:buFont typeface="Arial" panose="020B0604020202020204" pitchFamily="34" charset="0"/>
              <a:buChar char="•"/>
            </a:pPr>
            <a:r>
              <a:rPr lang="en-US" dirty="0" smtClean="0"/>
              <a:t>New TPC track </a:t>
            </a:r>
            <a:r>
              <a:rPr lang="en-US" dirty="0" err="1" smtClean="0"/>
              <a:t>algo</a:t>
            </a:r>
            <a:r>
              <a:rPr lang="en-US" dirty="0" smtClean="0"/>
              <a:t>.</a:t>
            </a:r>
          </a:p>
          <a:p>
            <a:pPr marL="285750" indent="-285750">
              <a:buFont typeface="Arial" panose="020B0604020202020204" pitchFamily="34" charset="0"/>
              <a:buChar char="•"/>
            </a:pPr>
            <a:r>
              <a:rPr lang="en-US" dirty="0" smtClean="0"/>
              <a:t>Cherenkov </a:t>
            </a:r>
            <a:r>
              <a:rPr lang="en-US" dirty="0" err="1" smtClean="0"/>
              <a:t>llight</a:t>
            </a:r>
            <a:r>
              <a:rPr lang="en-US" dirty="0" smtClean="0"/>
              <a:t> yield Vs radiator length</a:t>
            </a:r>
          </a:p>
          <a:p>
            <a:pPr marL="285750" indent="-285750">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40840839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4783" y="480601"/>
            <a:ext cx="9202434" cy="5896798"/>
          </a:xfrm>
          <a:prstGeom prst="rect">
            <a:avLst/>
          </a:prstGeom>
        </p:spPr>
      </p:pic>
      <p:sp>
        <p:nvSpPr>
          <p:cNvPr id="3" name="TextBox 2"/>
          <p:cNvSpPr txBox="1"/>
          <p:nvPr/>
        </p:nvSpPr>
        <p:spPr>
          <a:xfrm>
            <a:off x="911418" y="2955850"/>
            <a:ext cx="1491539" cy="369332"/>
          </a:xfrm>
          <a:prstGeom prst="rect">
            <a:avLst/>
          </a:prstGeom>
          <a:noFill/>
          <a:ln>
            <a:solidFill>
              <a:srgbClr val="FF0000"/>
            </a:solidFill>
          </a:ln>
        </p:spPr>
        <p:txBody>
          <a:bodyPr wrap="square" rtlCol="0">
            <a:spAutoFit/>
          </a:bodyPr>
          <a:lstStyle/>
          <a:p>
            <a:r>
              <a:rPr lang="en-US" dirty="0" smtClean="0">
                <a:solidFill>
                  <a:srgbClr val="FF0000"/>
                </a:solidFill>
              </a:rPr>
              <a:t>Dead channel</a:t>
            </a:r>
            <a:endParaRPr lang="en-US" dirty="0">
              <a:solidFill>
                <a:srgbClr val="FF0000"/>
              </a:solidFill>
            </a:endParaRPr>
          </a:p>
        </p:txBody>
      </p:sp>
      <p:cxnSp>
        <p:nvCxnSpPr>
          <p:cNvPr id="5" name="Straight Arrow Connector 4"/>
          <p:cNvCxnSpPr/>
          <p:nvPr/>
        </p:nvCxnSpPr>
        <p:spPr>
          <a:xfrm>
            <a:off x="2381693" y="3125972"/>
            <a:ext cx="3902149" cy="2126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8156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6081" y="994895"/>
            <a:ext cx="8923793" cy="5403048"/>
          </a:xfrm>
          <a:prstGeom prst="rect">
            <a:avLst/>
          </a:prstGeom>
        </p:spPr>
      </p:pic>
      <p:sp>
        <p:nvSpPr>
          <p:cNvPr id="3" name="TextBox 2"/>
          <p:cNvSpPr txBox="1"/>
          <p:nvPr/>
        </p:nvSpPr>
        <p:spPr>
          <a:xfrm>
            <a:off x="3079631" y="1932318"/>
            <a:ext cx="2187650" cy="369332"/>
          </a:xfrm>
          <a:prstGeom prst="rect">
            <a:avLst/>
          </a:prstGeom>
          <a:noFill/>
        </p:spPr>
        <p:txBody>
          <a:bodyPr wrap="none" rtlCol="0">
            <a:spAutoFit/>
          </a:bodyPr>
          <a:lstStyle/>
          <a:p>
            <a:r>
              <a:rPr lang="en-US" dirty="0" smtClean="0"/>
              <a:t>Charge cross sections</a:t>
            </a:r>
            <a:endParaRPr lang="en-US" dirty="0"/>
          </a:p>
        </p:txBody>
      </p:sp>
      <p:sp>
        <p:nvSpPr>
          <p:cNvPr id="4" name="TextBox 3"/>
          <p:cNvSpPr txBox="1"/>
          <p:nvPr/>
        </p:nvSpPr>
        <p:spPr>
          <a:xfrm>
            <a:off x="4968815" y="129397"/>
            <a:ext cx="1605632" cy="369332"/>
          </a:xfrm>
          <a:prstGeom prst="rect">
            <a:avLst/>
          </a:prstGeom>
          <a:noFill/>
        </p:spPr>
        <p:txBody>
          <a:bodyPr wrap="none" rtlCol="0">
            <a:spAutoFit/>
          </a:bodyPr>
          <a:lstStyle/>
          <a:p>
            <a:r>
              <a:rPr lang="en-US" dirty="0" smtClean="0"/>
              <a:t>EVENT DISPLAY</a:t>
            </a:r>
            <a:endParaRPr lang="en-US" dirty="0"/>
          </a:p>
        </p:txBody>
      </p:sp>
    </p:spTree>
    <p:extLst>
      <p:ext uri="{BB962C8B-B14F-4D97-AF65-F5344CB8AC3E}">
        <p14:creationId xmlns:p14="http://schemas.microsoft.com/office/powerpoint/2010/main" val="1772564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95"/>
            <a:ext cx="6138517" cy="1165963"/>
          </a:xfrm>
        </p:spPr>
        <p:txBody>
          <a:bodyPr>
            <a:normAutofit/>
          </a:bodyPr>
          <a:lstStyle/>
          <a:p>
            <a:r>
              <a:rPr lang="en-US" dirty="0" smtClean="0"/>
              <a:t>Detector configuration</a:t>
            </a:r>
            <a:endParaRPr lang="en-US" dirty="0"/>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2363" y="115185"/>
            <a:ext cx="2846223" cy="241646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IMG_806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82521" y="2594991"/>
            <a:ext cx="2984800" cy="194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52297" y="2921744"/>
            <a:ext cx="3053316" cy="646331"/>
          </a:xfrm>
          <a:prstGeom prst="rect">
            <a:avLst/>
          </a:prstGeom>
          <a:noFill/>
        </p:spPr>
        <p:txBody>
          <a:bodyPr wrap="square" rtlCol="0">
            <a:spAutoFit/>
          </a:bodyPr>
          <a:lstStyle/>
          <a:p>
            <a:r>
              <a:rPr lang="en-US" dirty="0" smtClean="0"/>
              <a:t>Developed CsI coated top GEM at SBU</a:t>
            </a:r>
            <a:endParaRPr lang="en-US" dirty="0"/>
          </a:p>
        </p:txBody>
      </p:sp>
      <p:sp>
        <p:nvSpPr>
          <p:cNvPr id="10" name="TextBox 9"/>
          <p:cNvSpPr txBox="1"/>
          <p:nvPr/>
        </p:nvSpPr>
        <p:spPr>
          <a:xfrm>
            <a:off x="629205" y="5375793"/>
            <a:ext cx="3053316" cy="369332"/>
          </a:xfrm>
          <a:prstGeom prst="rect">
            <a:avLst/>
          </a:prstGeom>
          <a:noFill/>
        </p:spPr>
        <p:txBody>
          <a:bodyPr wrap="square" rtlCol="0">
            <a:spAutoFit/>
          </a:bodyPr>
          <a:lstStyle/>
          <a:p>
            <a:r>
              <a:rPr lang="en-US" dirty="0" smtClean="0"/>
              <a:t>Shipped detector to FTBF</a:t>
            </a:r>
            <a:endParaRPr lang="en-US" dirty="0"/>
          </a:p>
        </p:txBody>
      </p:sp>
      <p:pic>
        <p:nvPicPr>
          <p:cNvPr id="1029" name="Picture 5" descr="https://lh3.googleusercontent.com/abWVL58LG-_TG_rCD76Ijgdp6LGuU-1Wuam38P4dUykb-hbylUdWFxIEUZ_UBfkgBoSZH9hOdTZ_ZPFfZaMZJET73qmhlthtoTR0fx6Gslea103hl0NBzob5alGeKW33nYzMtchjAQIvUb-INjIXvlRE5LjzbsdWcgNthz4xBdhSWHMwqhWfjqRDfNbA7p5zV2lRBEaMlvKmIGSfdYrvlJ5U-kRmo2z2kY-AX4DjTVrtsqHRvipTMfBHIr2B1VWb1WKn5iUOTu9naogf2C1bLSWx6YqzCsTzpK-xsgRzzSBd3ZzoCkCL-lfA5xoV2im2Lb8AuEeGdmtZK5U9YaeotTXCXGz6kozYsk7q-X0aErnmLPMIbWT75tZiEAORZMeoiFm1wX4kpX4xj0j6H7GZJLrfowL_tzmkowWQdlYL5xR3yjylOAIG05-qaiT3rfX9C5d-M1HSDNBk_oj26vZEwe4Vid9tFiupl-RH0X9-IoEkSq4ppj3SycHNtHAruFKiGCzsqgq2-II-bDQHcZvKYA4tBpXpPBBN4MV7f3QFRZlGixjBB5F8-RImhQMtT4KjIt5He0dMXBp6SZnGH4aHK9-VuPw=w1292-h969-n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82521" y="4631402"/>
            <a:ext cx="2356273" cy="1814017"/>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p:cNvGrpSpPr/>
          <p:nvPr/>
        </p:nvGrpSpPr>
        <p:grpSpPr>
          <a:xfrm>
            <a:off x="8375922" y="4654807"/>
            <a:ext cx="3534542" cy="1787898"/>
            <a:chOff x="8197702" y="4861524"/>
            <a:chExt cx="3534542" cy="1764491"/>
          </a:xfrm>
        </p:grpSpPr>
        <p:pic>
          <p:nvPicPr>
            <p:cNvPr id="3" name="Picture 2"/>
            <p:cNvPicPr>
              <a:picLocks noChangeAspect="1"/>
            </p:cNvPicPr>
            <p:nvPr/>
          </p:nvPicPr>
          <p:blipFill>
            <a:blip r:embed="rId5"/>
            <a:stretch>
              <a:fillRect/>
            </a:stretch>
          </p:blipFill>
          <p:spPr>
            <a:xfrm>
              <a:off x="8336431" y="4861524"/>
              <a:ext cx="3395813" cy="1764491"/>
            </a:xfrm>
            <a:prstGeom prst="rect">
              <a:avLst/>
            </a:prstGeom>
          </p:spPr>
        </p:pic>
        <p:sp>
          <p:nvSpPr>
            <p:cNvPr id="8" name="TextBox 7"/>
            <p:cNvSpPr txBox="1"/>
            <p:nvPr/>
          </p:nvSpPr>
          <p:spPr>
            <a:xfrm>
              <a:off x="8519146" y="5869172"/>
              <a:ext cx="1316386" cy="369332"/>
            </a:xfrm>
            <a:prstGeom prst="rect">
              <a:avLst/>
            </a:prstGeom>
            <a:noFill/>
          </p:spPr>
          <p:txBody>
            <a:bodyPr wrap="none" rtlCol="0">
              <a:spAutoFit/>
            </a:bodyPr>
            <a:lstStyle/>
            <a:p>
              <a:r>
                <a:rPr lang="en-US" dirty="0" smtClean="0">
                  <a:solidFill>
                    <a:srgbClr val="FFFF00"/>
                  </a:solidFill>
                </a:rPr>
                <a:t>Si Telescope</a:t>
              </a:r>
              <a:endParaRPr lang="en-US" dirty="0">
                <a:solidFill>
                  <a:srgbClr val="FFFF00"/>
                </a:solidFill>
              </a:endParaRPr>
            </a:p>
          </p:txBody>
        </p:sp>
        <p:sp>
          <p:nvSpPr>
            <p:cNvPr id="13" name="TextBox 12"/>
            <p:cNvSpPr txBox="1"/>
            <p:nvPr/>
          </p:nvSpPr>
          <p:spPr>
            <a:xfrm>
              <a:off x="10757183" y="5869172"/>
              <a:ext cx="662361" cy="369332"/>
            </a:xfrm>
            <a:prstGeom prst="rect">
              <a:avLst/>
            </a:prstGeom>
            <a:noFill/>
          </p:spPr>
          <p:txBody>
            <a:bodyPr wrap="none" rtlCol="0">
              <a:spAutoFit/>
            </a:bodyPr>
            <a:lstStyle/>
            <a:p>
              <a:r>
                <a:rPr lang="en-US" dirty="0" smtClean="0">
                  <a:solidFill>
                    <a:srgbClr val="FFFF00"/>
                  </a:solidFill>
                </a:rPr>
                <a:t>TPCC</a:t>
              </a:r>
              <a:endParaRPr lang="en-US" dirty="0">
                <a:solidFill>
                  <a:srgbClr val="FFFF00"/>
                </a:solidFill>
              </a:endParaRPr>
            </a:p>
          </p:txBody>
        </p:sp>
        <p:cxnSp>
          <p:nvCxnSpPr>
            <p:cNvPr id="11" name="Straight Arrow Connector 10"/>
            <p:cNvCxnSpPr/>
            <p:nvPr/>
          </p:nvCxnSpPr>
          <p:spPr>
            <a:xfrm flipV="1">
              <a:off x="8197702" y="5411972"/>
              <a:ext cx="2668772" cy="42530"/>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284708" y="5107839"/>
              <a:ext cx="749629" cy="369332"/>
            </a:xfrm>
            <a:prstGeom prst="rect">
              <a:avLst/>
            </a:prstGeom>
            <a:noFill/>
          </p:spPr>
          <p:txBody>
            <a:bodyPr wrap="none" rtlCol="0">
              <a:spAutoFit/>
            </a:bodyPr>
            <a:lstStyle/>
            <a:p>
              <a:r>
                <a:rPr lang="en-US" dirty="0" smtClean="0">
                  <a:solidFill>
                    <a:srgbClr val="FF0000"/>
                  </a:solidFill>
                </a:rPr>
                <a:t>BEAM</a:t>
              </a:r>
              <a:endParaRPr lang="en-US" dirty="0">
                <a:solidFill>
                  <a:srgbClr val="FF0000"/>
                </a:solidFill>
              </a:endParaRPr>
            </a:p>
          </p:txBody>
        </p:sp>
      </p:grpSp>
      <p:pic>
        <p:nvPicPr>
          <p:cNvPr id="16" name="Picture 15"/>
          <p:cNvPicPr>
            <a:picLocks noChangeAspect="1"/>
          </p:cNvPicPr>
          <p:nvPr/>
        </p:nvPicPr>
        <p:blipFill>
          <a:blip r:embed="rId6"/>
          <a:stretch>
            <a:fillRect/>
          </a:stretch>
        </p:blipFill>
        <p:spPr>
          <a:xfrm>
            <a:off x="6755475" y="2579082"/>
            <a:ext cx="2594894" cy="1946171"/>
          </a:xfrm>
          <a:prstGeom prst="rect">
            <a:avLst/>
          </a:prstGeom>
        </p:spPr>
      </p:pic>
      <p:pic>
        <p:nvPicPr>
          <p:cNvPr id="17" name="Picture 16"/>
          <p:cNvPicPr>
            <a:picLocks noChangeAspect="1"/>
          </p:cNvPicPr>
          <p:nvPr/>
        </p:nvPicPr>
        <p:blipFill>
          <a:blip r:embed="rId7"/>
          <a:stretch>
            <a:fillRect/>
          </a:stretch>
        </p:blipFill>
        <p:spPr>
          <a:xfrm>
            <a:off x="9438524" y="2563174"/>
            <a:ext cx="2637317" cy="1977988"/>
          </a:xfrm>
          <a:prstGeom prst="rect">
            <a:avLst/>
          </a:prstGeom>
        </p:spPr>
      </p:pic>
      <p:pic>
        <p:nvPicPr>
          <p:cNvPr id="1031" name="Picture 7" descr="https://lh3.googleusercontent.com/aJw4hEnM-osHnykAB8F5bFKSwsyjS2fToTx8Bo7ws79OUzCMm8RfjFGPnUBetBpDB696pJ9OQDsPiOWl94H0Cx8yiXwFh4v4AHjNiFmrRSKAFmZOwtppYsgwTeZ982W5YrZHtN0JRqxuDZUGwlQGkXXCh2D3gBHzG6iJ0uYVxEVlevqeJGWnYdjjF2_NyG-ftnS7IMJHVacZefnPi9p1rpHwv8iqBGS70j2qf9FEZmh9T9ZRzxL8jV1pzXKgUMjj_Eif0-eheACqolTb_CILMHGSAqCuAesiE8jUdaaJaLkGatjrZUmpbyCScOjMQH-jGxGQfhP3rqFFoHnHdADw6OR9D8V0O_yo0D8YTQK3M9TfovR47sUu0JdklX6AbbjTdaWpW1AQ8Iv2Iuv3VO8z6xqeoe72wcLYrUaCLEJB6hkPV9HtQZ3vRg0CuEWmHcMmNh7207HjeefvwZDRQT5rZnwGuuTMb3FaVr_lngXPLq6iP4-goB-10PQfwcDivDwcg0yWMlMI03wUNvIwq3FkoXCcpHdR-LDJpUtDWPZwrKOFEx7E8_dTSuFJqPM3Ecj6I0fvdyxMFjyLMWrwrFXnYtECP_s=w1292-h969-no"/>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3727" t="26889" r="22987" b="21962"/>
          <a:stretch/>
        </p:blipFill>
        <p:spPr bwMode="auto">
          <a:xfrm>
            <a:off x="6165285" y="4631402"/>
            <a:ext cx="2210637" cy="1811303"/>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8255559" y="144211"/>
            <a:ext cx="3890296" cy="1477328"/>
          </a:xfrm>
          <a:prstGeom prst="rect">
            <a:avLst/>
          </a:prstGeom>
          <a:noFill/>
        </p:spPr>
        <p:txBody>
          <a:bodyPr wrap="none" rtlCol="0">
            <a:spAutoFit/>
          </a:bodyPr>
          <a:lstStyle/>
          <a:p>
            <a:pPr marL="285750" indent="-285750">
              <a:buFont typeface="Arial" panose="020B0604020202020204" pitchFamily="34" charset="0"/>
              <a:buChar char="•"/>
            </a:pPr>
            <a:r>
              <a:rPr lang="en-US" dirty="0" smtClean="0"/>
              <a:t>TPC: 10cm drift + 10cmx10cm 4GEM</a:t>
            </a:r>
          </a:p>
          <a:p>
            <a:pPr marL="285750" indent="-285750">
              <a:buFont typeface="Arial" panose="020B0604020202020204" pitchFamily="34" charset="0"/>
              <a:buChar char="•"/>
            </a:pPr>
            <a:r>
              <a:rPr lang="en-US" dirty="0" smtClean="0"/>
              <a:t>Cherenkov: 3.3x3.3cm</a:t>
            </a:r>
            <a:r>
              <a:rPr lang="en-US" baseline="30000" dirty="0" smtClean="0"/>
              <a:t>2</a:t>
            </a:r>
            <a:r>
              <a:rPr lang="en-US" dirty="0" smtClean="0"/>
              <a:t> pad array +</a:t>
            </a:r>
          </a:p>
          <a:p>
            <a:r>
              <a:rPr lang="en-US" dirty="0" smtClean="0"/>
              <a:t>10cmx10cm 4GEM</a:t>
            </a:r>
          </a:p>
          <a:p>
            <a:pPr marL="285750" indent="-285750">
              <a:buFont typeface="Arial" panose="020B0604020202020204" pitchFamily="34" charset="0"/>
              <a:buChar char="•"/>
            </a:pPr>
            <a:r>
              <a:rPr lang="en-US" dirty="0" smtClean="0"/>
              <a:t>Common Gas: CF4 </a:t>
            </a:r>
          </a:p>
          <a:p>
            <a:r>
              <a:rPr lang="en-US" dirty="0" smtClean="0"/>
              <a:t>(drift </a:t>
            </a:r>
            <a:r>
              <a:rPr lang="en-US" dirty="0" err="1" smtClean="0"/>
              <a:t>vel</a:t>
            </a:r>
            <a:r>
              <a:rPr lang="en-US" dirty="0" smtClean="0"/>
              <a:t> = 7.5cm/us &amp;  large N0)</a:t>
            </a:r>
            <a:endParaRPr lang="en-US" dirty="0"/>
          </a:p>
        </p:txBody>
      </p:sp>
    </p:spTree>
    <p:extLst>
      <p:ext uri="{BB962C8B-B14F-4D97-AF65-F5344CB8AC3E}">
        <p14:creationId xmlns:p14="http://schemas.microsoft.com/office/powerpoint/2010/main" val="1400040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303" y="0"/>
            <a:ext cx="11161394" cy="6858000"/>
          </a:xfrm>
          <a:prstGeom prst="rect">
            <a:avLst/>
          </a:prstGeom>
        </p:spPr>
      </p:pic>
      <p:sp>
        <p:nvSpPr>
          <p:cNvPr id="3" name="TextBox 2"/>
          <p:cNvSpPr txBox="1"/>
          <p:nvPr/>
        </p:nvSpPr>
        <p:spPr>
          <a:xfrm>
            <a:off x="4966138" y="1032642"/>
            <a:ext cx="2402709" cy="369332"/>
          </a:xfrm>
          <a:prstGeom prst="rect">
            <a:avLst/>
          </a:prstGeom>
          <a:noFill/>
        </p:spPr>
        <p:txBody>
          <a:bodyPr wrap="none" rtlCol="0">
            <a:spAutoFit/>
          </a:bodyPr>
          <a:lstStyle/>
          <a:p>
            <a:r>
              <a:rPr lang="en-US" dirty="0" smtClean="0">
                <a:solidFill>
                  <a:srgbClr val="FF0000"/>
                </a:solidFill>
              </a:rPr>
              <a:t>Dropped single pad hits</a:t>
            </a:r>
            <a:endParaRPr lang="en-US" dirty="0">
              <a:solidFill>
                <a:srgbClr val="FF0000"/>
              </a:solidFill>
            </a:endParaRPr>
          </a:p>
        </p:txBody>
      </p:sp>
    </p:spTree>
    <p:extLst>
      <p:ext uri="{BB962C8B-B14F-4D97-AF65-F5344CB8AC3E}">
        <p14:creationId xmlns:p14="http://schemas.microsoft.com/office/powerpoint/2010/main" val="3135273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047" y="818785"/>
            <a:ext cx="7925906" cy="5220429"/>
          </a:xfrm>
          <a:prstGeom prst="rect">
            <a:avLst/>
          </a:prstGeom>
        </p:spPr>
      </p:pic>
    </p:spTree>
    <p:extLst>
      <p:ext uri="{BB962C8B-B14F-4D97-AF65-F5344CB8AC3E}">
        <p14:creationId xmlns:p14="http://schemas.microsoft.com/office/powerpoint/2010/main" val="715807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60" y="2326508"/>
            <a:ext cx="5970959" cy="3550992"/>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2219" y="2326508"/>
            <a:ext cx="5970959" cy="3550992"/>
          </a:xfrm>
          <a:prstGeom prst="rect">
            <a:avLst/>
          </a:prstGeom>
        </p:spPr>
      </p:pic>
      <p:sp>
        <p:nvSpPr>
          <p:cNvPr id="4" name="TextBox 3"/>
          <p:cNvSpPr txBox="1"/>
          <p:nvPr/>
        </p:nvSpPr>
        <p:spPr>
          <a:xfrm>
            <a:off x="5631104" y="132823"/>
            <a:ext cx="1287981" cy="369332"/>
          </a:xfrm>
          <a:prstGeom prst="rect">
            <a:avLst/>
          </a:prstGeom>
          <a:noFill/>
        </p:spPr>
        <p:txBody>
          <a:bodyPr wrap="none" rtlCol="0">
            <a:spAutoFit/>
          </a:bodyPr>
          <a:lstStyle/>
          <a:p>
            <a:r>
              <a:rPr lang="en-US" dirty="0" smtClean="0"/>
              <a:t>ALL EVENTS</a:t>
            </a:r>
            <a:endParaRPr lang="en-US" dirty="0"/>
          </a:p>
        </p:txBody>
      </p:sp>
      <p:sp>
        <p:nvSpPr>
          <p:cNvPr id="5" name="TextBox 4"/>
          <p:cNvSpPr txBox="1"/>
          <p:nvPr/>
        </p:nvSpPr>
        <p:spPr>
          <a:xfrm>
            <a:off x="609104" y="1438275"/>
            <a:ext cx="11298349" cy="369332"/>
          </a:xfrm>
          <a:prstGeom prst="rect">
            <a:avLst/>
          </a:prstGeom>
          <a:noFill/>
        </p:spPr>
        <p:txBody>
          <a:bodyPr wrap="none" rtlCol="0">
            <a:spAutoFit/>
          </a:bodyPr>
          <a:lstStyle/>
          <a:p>
            <a:r>
              <a:rPr lang="en-US" dirty="0" smtClean="0"/>
              <a:t>These results are still very preliminary; need additional fine tuning like setting the data point errors for the fits correctly</a:t>
            </a:r>
            <a:endParaRPr lang="en-US" dirty="0"/>
          </a:p>
        </p:txBody>
      </p:sp>
      <p:sp>
        <p:nvSpPr>
          <p:cNvPr id="6" name="TextBox 5"/>
          <p:cNvSpPr txBox="1"/>
          <p:nvPr/>
        </p:nvSpPr>
        <p:spPr>
          <a:xfrm>
            <a:off x="3512634" y="6200078"/>
            <a:ext cx="4315540" cy="369332"/>
          </a:xfrm>
          <a:prstGeom prst="rect">
            <a:avLst/>
          </a:prstGeom>
          <a:noFill/>
        </p:spPr>
        <p:txBody>
          <a:bodyPr wrap="none" rtlCol="0">
            <a:spAutoFit/>
          </a:bodyPr>
          <a:lstStyle/>
          <a:p>
            <a:r>
              <a:rPr lang="en-US" dirty="0" smtClean="0"/>
              <a:t>Errors on data points are not quite there yet</a:t>
            </a:r>
            <a:endParaRPr lang="en-US" dirty="0"/>
          </a:p>
        </p:txBody>
      </p:sp>
    </p:spTree>
    <p:extLst>
      <p:ext uri="{BB962C8B-B14F-4D97-AF65-F5344CB8AC3E}">
        <p14:creationId xmlns:p14="http://schemas.microsoft.com/office/powerpoint/2010/main" val="3580481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Beam Test</a:t>
            </a:r>
            <a:endParaRPr lang="en-US" dirty="0"/>
          </a:p>
        </p:txBody>
      </p:sp>
      <p:sp>
        <p:nvSpPr>
          <p:cNvPr id="3" name="TextBox 2"/>
          <p:cNvSpPr txBox="1"/>
          <p:nvPr/>
        </p:nvSpPr>
        <p:spPr>
          <a:xfrm>
            <a:off x="1339703" y="1881963"/>
            <a:ext cx="7478073" cy="2585323"/>
          </a:xfrm>
          <a:prstGeom prst="rect">
            <a:avLst/>
          </a:prstGeom>
          <a:noFill/>
        </p:spPr>
        <p:txBody>
          <a:bodyPr wrap="none" rtlCol="0">
            <a:spAutoFit/>
          </a:bodyPr>
          <a:lstStyle/>
          <a:p>
            <a:pPr marL="285750" indent="-285750">
              <a:buFont typeface="Arial" panose="020B0604020202020204" pitchFamily="34" charset="0"/>
              <a:buChar char="•"/>
            </a:pPr>
            <a:r>
              <a:rPr lang="en-US" dirty="0" smtClean="0"/>
              <a:t>Overall objective was to demonstrate proof of principle behind the</a:t>
            </a:r>
          </a:p>
          <a:p>
            <a:r>
              <a:rPr lang="en-US" dirty="0" smtClean="0"/>
              <a:t>      concept of </a:t>
            </a:r>
            <a:r>
              <a:rPr lang="en-US" dirty="0" err="1" smtClean="0"/>
              <a:t>eID</a:t>
            </a:r>
            <a:r>
              <a:rPr lang="en-US" dirty="0" smtClean="0"/>
              <a:t> and tracking within a common detector volume</a:t>
            </a:r>
          </a:p>
          <a:p>
            <a:endParaRPr lang="en-US" dirty="0" smtClean="0"/>
          </a:p>
          <a:p>
            <a:pPr marL="285750" indent="-285750">
              <a:buFont typeface="Arial" panose="020B0604020202020204" pitchFamily="34" charset="0"/>
              <a:buChar char="•"/>
            </a:pPr>
            <a:r>
              <a:rPr lang="en-US" dirty="0" smtClean="0"/>
              <a:t>TPC: quantify some performance specs like position and angular resolution</a:t>
            </a:r>
          </a:p>
          <a:p>
            <a:r>
              <a:rPr lang="en-US" dirty="0"/>
              <a:t> </a:t>
            </a:r>
            <a:r>
              <a:rPr lang="en-US" dirty="0" smtClean="0"/>
              <a:t>    for ~horizontal tracks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Cherenkov: Light yield and </a:t>
            </a:r>
            <a:r>
              <a:rPr lang="en-US" dirty="0" err="1" smtClean="0"/>
              <a:t>eID</a:t>
            </a:r>
            <a:r>
              <a:rPr lang="en-US" dirty="0" smtClean="0"/>
              <a:t> </a:t>
            </a:r>
            <a:r>
              <a:rPr lang="en-US" dirty="0" smtClean="0"/>
              <a:t>performance</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Look for </a:t>
            </a:r>
            <a:r>
              <a:rPr lang="en-US" dirty="0" smtClean="0"/>
              <a:t>hit </a:t>
            </a:r>
            <a:r>
              <a:rPr lang="en-US" dirty="0" smtClean="0"/>
              <a:t>correlations between Cherenkov and TPC detectors</a:t>
            </a:r>
            <a:endParaRPr lang="en-US" dirty="0"/>
          </a:p>
        </p:txBody>
      </p:sp>
    </p:spTree>
    <p:extLst>
      <p:ext uri="{BB962C8B-B14F-4D97-AF65-F5344CB8AC3E}">
        <p14:creationId xmlns:p14="http://schemas.microsoft.com/office/powerpoint/2010/main" val="3304322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TPC portion of prototype</a:t>
            </a:r>
            <a:endParaRPr lang="en-US" dirty="0"/>
          </a:p>
        </p:txBody>
      </p:sp>
    </p:spTree>
    <p:extLst>
      <p:ext uri="{BB962C8B-B14F-4D97-AF65-F5344CB8AC3E}">
        <p14:creationId xmlns:p14="http://schemas.microsoft.com/office/powerpoint/2010/main" val="143401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837" y="588350"/>
            <a:ext cx="11293819" cy="5974598"/>
          </a:xfrm>
          <a:prstGeom prst="rect">
            <a:avLst/>
          </a:prstGeom>
        </p:spPr>
      </p:pic>
      <p:sp>
        <p:nvSpPr>
          <p:cNvPr id="3" name="TextBox 2"/>
          <p:cNvSpPr txBox="1"/>
          <p:nvPr/>
        </p:nvSpPr>
        <p:spPr>
          <a:xfrm>
            <a:off x="4968815" y="129397"/>
            <a:ext cx="1605632" cy="369332"/>
          </a:xfrm>
          <a:prstGeom prst="rect">
            <a:avLst/>
          </a:prstGeom>
          <a:noFill/>
        </p:spPr>
        <p:txBody>
          <a:bodyPr wrap="none" rtlCol="0">
            <a:spAutoFit/>
          </a:bodyPr>
          <a:lstStyle/>
          <a:p>
            <a:r>
              <a:rPr lang="en-US" dirty="0" smtClean="0"/>
              <a:t>EVENT DISPLAY</a:t>
            </a:r>
            <a:endParaRPr lang="en-US" dirty="0"/>
          </a:p>
        </p:txBody>
      </p:sp>
    </p:spTree>
    <p:extLst>
      <p:ext uri="{BB962C8B-B14F-4D97-AF65-F5344CB8AC3E}">
        <p14:creationId xmlns:p14="http://schemas.microsoft.com/office/powerpoint/2010/main" val="3100797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0862" y="515626"/>
            <a:ext cx="8725656" cy="5395428"/>
          </a:xfrm>
          <a:prstGeom prst="rect">
            <a:avLst/>
          </a:prstGeom>
        </p:spPr>
      </p:pic>
      <p:sp>
        <p:nvSpPr>
          <p:cNvPr id="3" name="TextBox 2"/>
          <p:cNvSpPr txBox="1"/>
          <p:nvPr/>
        </p:nvSpPr>
        <p:spPr>
          <a:xfrm>
            <a:off x="2579298" y="6116128"/>
            <a:ext cx="7246664" cy="369332"/>
          </a:xfrm>
          <a:prstGeom prst="rect">
            <a:avLst/>
          </a:prstGeom>
          <a:noFill/>
        </p:spPr>
        <p:txBody>
          <a:bodyPr wrap="none" rtlCol="0">
            <a:spAutoFit/>
          </a:bodyPr>
          <a:lstStyle/>
          <a:p>
            <a:r>
              <a:rPr lang="en-US" dirty="0" smtClean="0"/>
              <a:t>Use Fermi function to determine charge arrival time (Tom convinced me </a:t>
            </a:r>
            <a:r>
              <a:rPr lang="en-US" dirty="0" smtClean="0">
                <a:sym typeface="Wingdings" panose="05000000000000000000" pitchFamily="2" charset="2"/>
              </a:rPr>
              <a:t>)</a:t>
            </a:r>
            <a:endParaRPr lang="en-US" dirty="0"/>
          </a:p>
        </p:txBody>
      </p:sp>
      <p:sp>
        <p:nvSpPr>
          <p:cNvPr id="4" name="TextBox 3"/>
          <p:cNvSpPr txBox="1"/>
          <p:nvPr/>
        </p:nvSpPr>
        <p:spPr>
          <a:xfrm>
            <a:off x="4968815" y="129397"/>
            <a:ext cx="1605632" cy="369332"/>
          </a:xfrm>
          <a:prstGeom prst="rect">
            <a:avLst/>
          </a:prstGeom>
          <a:noFill/>
        </p:spPr>
        <p:txBody>
          <a:bodyPr wrap="none" rtlCol="0">
            <a:spAutoFit/>
          </a:bodyPr>
          <a:lstStyle/>
          <a:p>
            <a:r>
              <a:rPr lang="en-US" dirty="0" smtClean="0"/>
              <a:t>EVENT DISPLAY</a:t>
            </a:r>
            <a:endParaRPr lang="en-US" dirty="0"/>
          </a:p>
        </p:txBody>
      </p:sp>
    </p:spTree>
    <p:extLst>
      <p:ext uri="{BB962C8B-B14F-4D97-AF65-F5344CB8AC3E}">
        <p14:creationId xmlns:p14="http://schemas.microsoft.com/office/powerpoint/2010/main" val="2086316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223" y="719855"/>
            <a:ext cx="8687553" cy="5418290"/>
          </a:xfrm>
          <a:prstGeom prst="rect">
            <a:avLst/>
          </a:prstGeom>
        </p:spPr>
      </p:pic>
      <p:sp>
        <p:nvSpPr>
          <p:cNvPr id="3" name="TextBox 2"/>
          <p:cNvSpPr txBox="1"/>
          <p:nvPr/>
        </p:nvSpPr>
        <p:spPr>
          <a:xfrm>
            <a:off x="4968815" y="129397"/>
            <a:ext cx="1605632" cy="369332"/>
          </a:xfrm>
          <a:prstGeom prst="rect">
            <a:avLst/>
          </a:prstGeom>
          <a:noFill/>
        </p:spPr>
        <p:txBody>
          <a:bodyPr wrap="none" rtlCol="0">
            <a:spAutoFit/>
          </a:bodyPr>
          <a:lstStyle/>
          <a:p>
            <a:r>
              <a:rPr lang="en-US" dirty="0" smtClean="0"/>
              <a:t>EVENT DISPLAY</a:t>
            </a:r>
            <a:endParaRPr lang="en-US" dirty="0"/>
          </a:p>
        </p:txBody>
      </p:sp>
      <p:sp>
        <p:nvSpPr>
          <p:cNvPr id="4" name="Oval 3"/>
          <p:cNvSpPr/>
          <p:nvPr/>
        </p:nvSpPr>
        <p:spPr>
          <a:xfrm>
            <a:off x="6095999" y="1029778"/>
            <a:ext cx="828136" cy="862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095999" y="4696903"/>
            <a:ext cx="828136" cy="862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6675" y="3143249"/>
            <a:ext cx="2687062" cy="1477328"/>
          </a:xfrm>
          <a:prstGeom prst="rect">
            <a:avLst/>
          </a:prstGeom>
          <a:noFill/>
        </p:spPr>
        <p:txBody>
          <a:bodyPr wrap="square" rtlCol="0">
            <a:spAutoFit/>
          </a:bodyPr>
          <a:lstStyle/>
          <a:p>
            <a:r>
              <a:rPr lang="en-US" dirty="0" smtClean="0"/>
              <a:t>Often suffer from single pad event cluster in 1 given y-column</a:t>
            </a:r>
            <a:r>
              <a:rPr lang="en-US" dirty="0" smtClean="0">
                <a:sym typeface="Wingdings" panose="05000000000000000000" pitchFamily="2" charset="2"/>
              </a:rPr>
              <a:t> need good charge sharing for each y-col.</a:t>
            </a:r>
            <a:endParaRPr lang="en-US" dirty="0"/>
          </a:p>
        </p:txBody>
      </p:sp>
      <p:cxnSp>
        <p:nvCxnSpPr>
          <p:cNvPr id="8" name="Straight Connector 7"/>
          <p:cNvCxnSpPr>
            <a:stCxn id="6" idx="3"/>
          </p:cNvCxnSpPr>
          <p:nvPr/>
        </p:nvCxnSpPr>
        <p:spPr>
          <a:xfrm flipV="1">
            <a:off x="2753737" y="1600200"/>
            <a:ext cx="3342262" cy="228171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6" idx="3"/>
          </p:cNvCxnSpPr>
          <p:nvPr/>
        </p:nvCxnSpPr>
        <p:spPr>
          <a:xfrm>
            <a:off x="2753737" y="3881913"/>
            <a:ext cx="3342262" cy="1080612"/>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3152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305" y="1155938"/>
            <a:ext cx="5876559" cy="443793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6454" y="1155938"/>
            <a:ext cx="5876150" cy="4437933"/>
          </a:xfrm>
          <a:prstGeom prst="rect">
            <a:avLst/>
          </a:prstGeom>
        </p:spPr>
      </p:pic>
      <p:sp>
        <p:nvSpPr>
          <p:cNvPr id="4" name="TextBox 3"/>
          <p:cNvSpPr txBox="1"/>
          <p:nvPr/>
        </p:nvSpPr>
        <p:spPr>
          <a:xfrm>
            <a:off x="4968815" y="129397"/>
            <a:ext cx="1605632" cy="369332"/>
          </a:xfrm>
          <a:prstGeom prst="rect">
            <a:avLst/>
          </a:prstGeom>
          <a:noFill/>
        </p:spPr>
        <p:txBody>
          <a:bodyPr wrap="none" rtlCol="0">
            <a:spAutoFit/>
          </a:bodyPr>
          <a:lstStyle/>
          <a:p>
            <a:r>
              <a:rPr lang="en-US" dirty="0" smtClean="0"/>
              <a:t>EVENT DISPLAY</a:t>
            </a:r>
            <a:endParaRPr lang="en-US" dirty="0"/>
          </a:p>
        </p:txBody>
      </p:sp>
      <p:sp>
        <p:nvSpPr>
          <p:cNvPr id="5" name="Oval 4"/>
          <p:cNvSpPr/>
          <p:nvPr/>
        </p:nvSpPr>
        <p:spPr>
          <a:xfrm>
            <a:off x="4676774" y="2201353"/>
            <a:ext cx="828136" cy="862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14374" y="2201353"/>
            <a:ext cx="828136" cy="862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34254" y="3536538"/>
            <a:ext cx="4270656" cy="369332"/>
          </a:xfrm>
          <a:prstGeom prst="rect">
            <a:avLst/>
          </a:prstGeom>
          <a:noFill/>
        </p:spPr>
        <p:txBody>
          <a:bodyPr wrap="none" rtlCol="0">
            <a:spAutoFit/>
          </a:bodyPr>
          <a:lstStyle/>
          <a:p>
            <a:r>
              <a:rPr lang="en-US" dirty="0" smtClean="0"/>
              <a:t>Single pad cluster in first and last y-column</a:t>
            </a:r>
            <a:endParaRPr lang="en-US" dirty="0"/>
          </a:p>
        </p:txBody>
      </p:sp>
      <p:sp>
        <p:nvSpPr>
          <p:cNvPr id="8" name="TextBox 7"/>
          <p:cNvSpPr txBox="1"/>
          <p:nvPr/>
        </p:nvSpPr>
        <p:spPr>
          <a:xfrm>
            <a:off x="3347297" y="598787"/>
            <a:ext cx="5616602" cy="369332"/>
          </a:xfrm>
          <a:prstGeom prst="rect">
            <a:avLst/>
          </a:prstGeom>
          <a:noFill/>
        </p:spPr>
        <p:txBody>
          <a:bodyPr wrap="none" rtlCol="0">
            <a:spAutoFit/>
          </a:bodyPr>
          <a:lstStyle/>
          <a:p>
            <a:r>
              <a:rPr lang="en-US" dirty="0" smtClean="0"/>
              <a:t>Define vector in 3D using projection on X-Y and Z-Y planes</a:t>
            </a:r>
            <a:endParaRPr lang="en-US" dirty="0"/>
          </a:p>
        </p:txBody>
      </p:sp>
      <p:cxnSp>
        <p:nvCxnSpPr>
          <p:cNvPr id="10" name="Straight Connector 9"/>
          <p:cNvCxnSpPr/>
          <p:nvPr/>
        </p:nvCxnSpPr>
        <p:spPr>
          <a:xfrm flipH="1" flipV="1">
            <a:off x="1542510" y="2828925"/>
            <a:ext cx="1549074" cy="70761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091584" y="2632675"/>
            <a:ext cx="1585190" cy="90386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0" y="5790121"/>
            <a:ext cx="6250942" cy="923330"/>
          </a:xfrm>
          <a:prstGeom prst="rect">
            <a:avLst/>
          </a:prstGeom>
          <a:noFill/>
        </p:spPr>
        <p:txBody>
          <a:bodyPr wrap="none" rtlCol="0">
            <a:spAutoFit/>
          </a:bodyPr>
          <a:lstStyle/>
          <a:p>
            <a:pPr marL="285750" indent="-285750">
              <a:buFont typeface="Arial" panose="020B0604020202020204" pitchFamily="34" charset="0"/>
              <a:buChar char="•"/>
            </a:pPr>
            <a:r>
              <a:rPr lang="en-US" dirty="0" smtClean="0"/>
              <a:t>Use middle of Y column as y-</a:t>
            </a:r>
            <a:r>
              <a:rPr lang="en-US" dirty="0" err="1" smtClean="0"/>
              <a:t>coord</a:t>
            </a:r>
            <a:r>
              <a:rPr lang="en-US" dirty="0" smtClean="0"/>
              <a:t>.</a:t>
            </a:r>
          </a:p>
          <a:p>
            <a:pPr marL="285750" indent="-285750">
              <a:buFont typeface="Arial" panose="020B0604020202020204" pitchFamily="34" charset="0"/>
              <a:buChar char="•"/>
            </a:pPr>
            <a:r>
              <a:rPr lang="en-US" dirty="0" smtClean="0"/>
              <a:t>Define clusters as those pads hit in each y-column</a:t>
            </a:r>
          </a:p>
          <a:p>
            <a:r>
              <a:rPr lang="en-US" dirty="0"/>
              <a:t> </a:t>
            </a:r>
            <a:r>
              <a:rPr lang="en-US" dirty="0" smtClean="0"/>
              <a:t>    (10 of them in all),  then calculate the centroid to give x-</a:t>
            </a:r>
            <a:r>
              <a:rPr lang="en-US" dirty="0" err="1" smtClean="0"/>
              <a:t>coord</a:t>
            </a:r>
            <a:r>
              <a:rPr lang="en-US" dirty="0"/>
              <a:t>.</a:t>
            </a:r>
          </a:p>
        </p:txBody>
      </p:sp>
      <p:sp>
        <p:nvSpPr>
          <p:cNvPr id="16" name="Rectangle 15"/>
          <p:cNvSpPr/>
          <p:nvPr/>
        </p:nvSpPr>
        <p:spPr>
          <a:xfrm>
            <a:off x="6250942" y="5781690"/>
            <a:ext cx="5684120" cy="923330"/>
          </a:xfrm>
          <a:prstGeom prst="rect">
            <a:avLst/>
          </a:prstGeom>
        </p:spPr>
        <p:txBody>
          <a:bodyPr wrap="none">
            <a:spAutoFit/>
          </a:bodyPr>
          <a:lstStyle/>
          <a:p>
            <a:pPr marL="285750" indent="-285750">
              <a:buFont typeface="Arial" panose="020B0604020202020204" pitchFamily="34" charset="0"/>
              <a:buChar char="•"/>
            </a:pPr>
            <a:r>
              <a:rPr lang="en-US" dirty="0" smtClean="0"/>
              <a:t>Use middle of Y column as y-</a:t>
            </a:r>
            <a:r>
              <a:rPr lang="en-US" dirty="0" err="1" smtClean="0"/>
              <a:t>coord</a:t>
            </a:r>
            <a:r>
              <a:rPr lang="en-US" dirty="0" smtClean="0"/>
              <a:t>.</a:t>
            </a:r>
          </a:p>
          <a:p>
            <a:pPr marL="285750" indent="-285750">
              <a:buFont typeface="Arial" panose="020B0604020202020204" pitchFamily="34" charset="0"/>
              <a:buChar char="•"/>
            </a:pPr>
            <a:r>
              <a:rPr lang="en-US" dirty="0" smtClean="0"/>
              <a:t>Take a weighted average of charge arrival times in each </a:t>
            </a:r>
          </a:p>
          <a:p>
            <a:r>
              <a:rPr lang="en-US" dirty="0"/>
              <a:t> </a:t>
            </a:r>
            <a:r>
              <a:rPr lang="en-US" dirty="0" smtClean="0"/>
              <a:t>     y-column cluster to determine z-</a:t>
            </a:r>
            <a:r>
              <a:rPr lang="en-US" dirty="0" err="1" smtClean="0"/>
              <a:t>coord</a:t>
            </a:r>
            <a:r>
              <a:rPr lang="en-US" dirty="0" smtClean="0"/>
              <a:t>.</a:t>
            </a:r>
          </a:p>
        </p:txBody>
      </p:sp>
    </p:spTree>
    <p:extLst>
      <p:ext uri="{BB962C8B-B14F-4D97-AF65-F5344CB8AC3E}">
        <p14:creationId xmlns:p14="http://schemas.microsoft.com/office/powerpoint/2010/main" val="3496871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631104" y="132823"/>
            <a:ext cx="1287981" cy="369332"/>
          </a:xfrm>
          <a:prstGeom prst="rect">
            <a:avLst/>
          </a:prstGeom>
          <a:noFill/>
        </p:spPr>
        <p:txBody>
          <a:bodyPr wrap="none" rtlCol="0">
            <a:spAutoFit/>
          </a:bodyPr>
          <a:lstStyle/>
          <a:p>
            <a:r>
              <a:rPr lang="en-US" dirty="0" smtClean="0"/>
              <a:t>ALL EVENTS</a:t>
            </a:r>
            <a:endParaRPr lang="en-US" dirty="0"/>
          </a:p>
        </p:txBody>
      </p:sp>
      <p:sp>
        <p:nvSpPr>
          <p:cNvPr id="15" name="TextBox 14"/>
          <p:cNvSpPr txBox="1"/>
          <p:nvPr/>
        </p:nvSpPr>
        <p:spPr>
          <a:xfrm>
            <a:off x="2581653" y="686821"/>
            <a:ext cx="6813788" cy="369332"/>
          </a:xfrm>
          <a:prstGeom prst="rect">
            <a:avLst/>
          </a:prstGeom>
          <a:noFill/>
        </p:spPr>
        <p:txBody>
          <a:bodyPr wrap="none" rtlCol="0">
            <a:spAutoFit/>
          </a:bodyPr>
          <a:lstStyle/>
          <a:p>
            <a:r>
              <a:rPr lang="en-US" dirty="0" smtClean="0"/>
              <a:t>Vector extrapolated to X-Z reference located at Y=pad  10 (</a:t>
            </a:r>
            <a:r>
              <a:rPr lang="en-US" dirty="0" err="1" smtClean="0"/>
              <a:t>ie</a:t>
            </a:r>
            <a:r>
              <a:rPr lang="en-US" dirty="0" smtClean="0"/>
              <a:t> y=+50cm)</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8842" y="1153155"/>
            <a:ext cx="8589644" cy="5566622"/>
          </a:xfrm>
          <a:prstGeom prst="rect">
            <a:avLst/>
          </a:prstGeom>
        </p:spPr>
      </p:pic>
      <p:sp>
        <p:nvSpPr>
          <p:cNvPr id="3" name="TextBox 2"/>
          <p:cNvSpPr txBox="1"/>
          <p:nvPr/>
        </p:nvSpPr>
        <p:spPr>
          <a:xfrm>
            <a:off x="0" y="1785887"/>
            <a:ext cx="2558842" cy="1200329"/>
          </a:xfrm>
          <a:prstGeom prst="rect">
            <a:avLst/>
          </a:prstGeom>
          <a:noFill/>
        </p:spPr>
        <p:txBody>
          <a:bodyPr wrap="none" rtlCol="0">
            <a:spAutoFit/>
          </a:bodyPr>
          <a:lstStyle/>
          <a:p>
            <a:r>
              <a:rPr lang="en-US" dirty="0" smtClean="0"/>
              <a:t>Beating is due to </a:t>
            </a:r>
          </a:p>
          <a:p>
            <a:r>
              <a:rPr lang="en-US" dirty="0" smtClean="0"/>
              <a:t>poor charge sharing</a:t>
            </a:r>
          </a:p>
          <a:p>
            <a:r>
              <a:rPr lang="en-US" dirty="0"/>
              <a:t>a</a:t>
            </a:r>
            <a:r>
              <a:rPr lang="en-US" dirty="0" smtClean="0"/>
              <a:t>long x-</a:t>
            </a:r>
            <a:r>
              <a:rPr lang="en-US" dirty="0" err="1" smtClean="0"/>
              <a:t>coord</a:t>
            </a:r>
            <a:r>
              <a:rPr lang="en-US" dirty="0" smtClean="0"/>
              <a:t>.</a:t>
            </a:r>
          </a:p>
          <a:p>
            <a:r>
              <a:rPr lang="en-US" dirty="0" smtClean="0"/>
              <a:t>(removed single pad hits)</a:t>
            </a:r>
            <a:endParaRPr lang="en-US" dirty="0"/>
          </a:p>
        </p:txBody>
      </p:sp>
    </p:spTree>
    <p:extLst>
      <p:ext uri="{BB962C8B-B14F-4D97-AF65-F5344CB8AC3E}">
        <p14:creationId xmlns:p14="http://schemas.microsoft.com/office/powerpoint/2010/main" val="4933758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30060</TotalTime>
  <Words>591</Words>
  <Application>Microsoft Office PowerPoint</Application>
  <PresentationFormat>Widescreen</PresentationFormat>
  <Paragraphs>99</Paragraphs>
  <Slides>22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Times New Roman</vt:lpstr>
      <vt:lpstr>Wingdings</vt:lpstr>
      <vt:lpstr>Office Theme</vt:lpstr>
      <vt:lpstr>Preliminary Results from TPC/Cherenkov Prototype Beam Test at FTBF:   B.Azmoun, T.Hemmick, A.Zhang, C.Woody, and SBU Undergrad. Crew</vt:lpstr>
      <vt:lpstr>Detector configuration</vt:lpstr>
      <vt:lpstr>Goals of Beam Test</vt:lpstr>
      <vt:lpstr>TPC portion of prototype</vt:lpstr>
      <vt:lpstr>PowerPoint Presentation</vt:lpstr>
      <vt:lpstr>PowerPoint Presentation</vt:lpstr>
      <vt:lpstr>PowerPoint Presentation</vt:lpstr>
      <vt:lpstr>PowerPoint Presentation</vt:lpstr>
      <vt:lpstr>PowerPoint Presentation</vt:lpstr>
      <vt:lpstr>PowerPoint Presentation</vt:lpstr>
      <vt:lpstr>Cutoff in beam Z-profile</vt:lpstr>
      <vt:lpstr>Resolutions</vt:lpstr>
      <vt:lpstr>Cherenkov portion of prototype</vt:lpstr>
      <vt:lpstr>Parameter Scans (initial studies)</vt:lpstr>
      <vt:lpstr>eID performance Vs GEM gain</vt:lpstr>
      <vt:lpstr>Hit correlations (Event displays)</vt:lpstr>
      <vt:lpstr>Outlook</vt:lpstr>
      <vt:lpstr>PowerPoint Presentation</vt:lpstr>
      <vt:lpstr>PowerPoint Presentation</vt:lpstr>
      <vt:lpstr>PowerPoint Presentation</vt:lpstr>
      <vt:lpstr>PowerPoint Presentation</vt:lpstr>
      <vt:lpstr>PowerPoint Presentation</vt:lpstr>
    </vt:vector>
  </TitlesOfParts>
  <Company>BNL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Preliminary Results from TPCC Prototype:  TPC Tracks</dc:title>
  <dc:creator>Bob Azmoun</dc:creator>
  <cp:lastModifiedBy>Bob Azmoun</cp:lastModifiedBy>
  <cp:revision>35</cp:revision>
  <dcterms:created xsi:type="dcterms:W3CDTF">2016-05-02T06:50:42Z</dcterms:created>
  <dcterms:modified xsi:type="dcterms:W3CDTF">2016-06-08T17:08:04Z</dcterms:modified>
</cp:coreProperties>
</file>